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6" d="100"/>
          <a:sy n="86" d="100"/>
        </p:scale>
        <p:origin x="562" y="67"/>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1525-49A7-8EA3-E47C-54A16334E0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54B7AC-5B47-7591-ED47-139583064D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74A614-9824-7C14-DF9F-F1D420D806DE}"/>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DD1C6F57-5A81-9AE7-BFEF-CA3436EE16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9B9EA-A7BC-D686-CBAF-BE7063F68901}"/>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382020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8380-1D82-8A9F-55FD-5EF4094110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C7222C-7FB0-DE3F-3131-BA86A0099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C4D951-E676-8B1C-8D89-565FA4F9A555}"/>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26D5C396-70B4-BF9A-2531-8126230F4C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5B44F1-4929-FE0A-CB50-24D75EB7B7E1}"/>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121724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E1C84A-F57A-C5FB-9DF6-FC397AD62A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65B667-3DB8-C432-D98A-AEFE6E6B9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938F6-1C52-4F6D-30E8-A9DE8A49A53B}"/>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4ACBA70C-8D44-60D5-9362-DFEAFD6C94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4A2866-029C-FB21-4DD4-335C42C86B93}"/>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126259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8548-FB65-15FF-CE75-B74E1DE8B4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DFB526-6447-5320-2CE2-63A1F4F15D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0BD9CC-B93E-880C-DB8F-70052B258956}"/>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52B79F53-4E34-C0B8-23AB-53B96526FD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D20799-0F3B-8BB5-24E1-39382F611E40}"/>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3897559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E74C-E22B-87C8-41D8-6CD96CC98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1FE65D-869D-5C83-493A-8B2F3B26EF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0392B8-FBDA-B11F-A17B-3C29DE698305}"/>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51504ECC-A74E-3672-B732-61CF9F00D8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C2A7E2-C455-AEED-6DC3-0BE1C0E82413}"/>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426997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B6C9-3C4D-519F-E16C-501CE04927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BB8F10-F9A9-1B7B-F31A-BBD753D1D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DF028B-B0C2-B966-81BF-400DE75ABD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66F5C4-51C0-1E22-90C6-FC8F73FE75A5}"/>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6" name="Footer Placeholder 5">
            <a:extLst>
              <a:ext uri="{FF2B5EF4-FFF2-40B4-BE49-F238E27FC236}">
                <a16:creationId xmlns:a16="http://schemas.microsoft.com/office/drawing/2014/main" id="{B3F1322B-FD1A-111F-F04F-90654A203E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D49CA4-D1CF-48F6-2330-02B85AE51A7E}"/>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287809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3318-0473-0F3B-8831-6245A5E0F6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B30404-2573-C296-50B8-CA488745F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3559F-4E9A-774F-9E78-40FDFB1A8C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E42426-2B89-8D55-6DAE-D7DA654D3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99137-8731-7E99-2546-3B2F5C8801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403888-F740-6B39-205D-874480DF63AA}"/>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8" name="Footer Placeholder 7">
            <a:extLst>
              <a:ext uri="{FF2B5EF4-FFF2-40B4-BE49-F238E27FC236}">
                <a16:creationId xmlns:a16="http://schemas.microsoft.com/office/drawing/2014/main" id="{02A39643-6CF5-E1D8-8975-A3D6AD0F082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DEEF16-4D49-223E-BBBC-23EC6186E0B4}"/>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4018553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0823-83AC-1E1E-50EA-71725E9C65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054C38-76BE-F78F-8E7D-BFC72C8EFFAB}"/>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4" name="Footer Placeholder 3">
            <a:extLst>
              <a:ext uri="{FF2B5EF4-FFF2-40B4-BE49-F238E27FC236}">
                <a16:creationId xmlns:a16="http://schemas.microsoft.com/office/drawing/2014/main" id="{8A0E46E4-66A9-36AF-6963-3110162935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F75B64-AC81-06B1-EBF9-FDF1003A2B39}"/>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2106298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5F58C-70B2-FFC4-760E-9782A492847E}"/>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3" name="Footer Placeholder 2">
            <a:extLst>
              <a:ext uri="{FF2B5EF4-FFF2-40B4-BE49-F238E27FC236}">
                <a16:creationId xmlns:a16="http://schemas.microsoft.com/office/drawing/2014/main" id="{08D7426B-3602-D708-753C-638ED3EC6C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C5821B-5AAF-1E33-0A67-04C2425BB9D6}"/>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35141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CDEC-FCAB-9752-B7F0-568EE9F08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8113FF-7ABC-AAEA-0924-CC5D6F482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2B64BE-F6DC-18C5-3747-1DE141A24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F374E-DBE9-43F0-8C63-8C4CA42BD38B}"/>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6" name="Footer Placeholder 5">
            <a:extLst>
              <a:ext uri="{FF2B5EF4-FFF2-40B4-BE49-F238E27FC236}">
                <a16:creationId xmlns:a16="http://schemas.microsoft.com/office/drawing/2014/main" id="{BDD992FE-E4A8-F23A-D5C5-D8EE44B896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B87E61-5502-A3B7-7A75-E6E66B4A2C38}"/>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151716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73D6-1B19-FBF3-949B-141E2B231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81CD241-C19D-E1EA-C504-C534D493A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B89B58-00E3-9FF9-81AF-BA3485525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6A5E6-C731-0484-BC92-B08145914528}"/>
              </a:ext>
            </a:extLst>
          </p:cNvPr>
          <p:cNvSpPr>
            <a:spLocks noGrp="1"/>
          </p:cNvSpPr>
          <p:nvPr>
            <p:ph type="dt" sz="half" idx="10"/>
          </p:nvPr>
        </p:nvSpPr>
        <p:spPr/>
        <p:txBody>
          <a:bodyPr/>
          <a:lstStyle/>
          <a:p>
            <a:fld id="{E40C20A1-C74D-4FCA-9A8F-ECB9418D1005}" type="datetimeFigureOut">
              <a:rPr lang="en-IN" smtClean="0"/>
              <a:t>19-02-2023</a:t>
            </a:fld>
            <a:endParaRPr lang="en-IN"/>
          </a:p>
        </p:txBody>
      </p:sp>
      <p:sp>
        <p:nvSpPr>
          <p:cNvPr id="6" name="Footer Placeholder 5">
            <a:extLst>
              <a:ext uri="{FF2B5EF4-FFF2-40B4-BE49-F238E27FC236}">
                <a16:creationId xmlns:a16="http://schemas.microsoft.com/office/drawing/2014/main" id="{35C9CA8E-4448-DBFD-76DA-4E1710D3BA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9CA48F-5925-20F4-205C-5C4150CEBE46}"/>
              </a:ext>
            </a:extLst>
          </p:cNvPr>
          <p:cNvSpPr>
            <a:spLocks noGrp="1"/>
          </p:cNvSpPr>
          <p:nvPr>
            <p:ph type="sldNum" sz="quarter" idx="12"/>
          </p:nvPr>
        </p:nvSpPr>
        <p:spPr/>
        <p:txBody>
          <a:bodyPr/>
          <a:lstStyle/>
          <a:p>
            <a:fld id="{774FEEB2-EBEC-4A67-960E-D098C7092975}" type="slidenum">
              <a:rPr lang="en-IN" smtClean="0"/>
              <a:t>‹#›</a:t>
            </a:fld>
            <a:endParaRPr lang="en-IN"/>
          </a:p>
        </p:txBody>
      </p:sp>
    </p:spTree>
    <p:extLst>
      <p:ext uri="{BB962C8B-B14F-4D97-AF65-F5344CB8AC3E}">
        <p14:creationId xmlns:p14="http://schemas.microsoft.com/office/powerpoint/2010/main" val="3311382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16960-ABC5-F2CE-4E9F-CBDCAC281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313833-2D09-2172-2068-E4F0536BA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4B41D7-6A72-469F-4BC8-226A0056B0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C20A1-C74D-4FCA-9A8F-ECB9418D1005}" type="datetimeFigureOut">
              <a:rPr lang="en-IN" smtClean="0"/>
              <a:t>19-02-2023</a:t>
            </a:fld>
            <a:endParaRPr lang="en-IN"/>
          </a:p>
        </p:txBody>
      </p:sp>
      <p:sp>
        <p:nvSpPr>
          <p:cNvPr id="5" name="Footer Placeholder 4">
            <a:extLst>
              <a:ext uri="{FF2B5EF4-FFF2-40B4-BE49-F238E27FC236}">
                <a16:creationId xmlns:a16="http://schemas.microsoft.com/office/drawing/2014/main" id="{44D6B21C-1DB4-17C2-779E-6B1D989016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470CFA-A851-29E6-C948-7DB7A9985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4FEEB2-EBEC-4A67-960E-D098C7092975}" type="slidenum">
              <a:rPr lang="en-IN" smtClean="0"/>
              <a:t>‹#›</a:t>
            </a:fld>
            <a:endParaRPr lang="en-IN"/>
          </a:p>
        </p:txBody>
      </p:sp>
    </p:spTree>
    <p:extLst>
      <p:ext uri="{BB962C8B-B14F-4D97-AF65-F5344CB8AC3E}">
        <p14:creationId xmlns:p14="http://schemas.microsoft.com/office/powerpoint/2010/main" val="4008062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kv"/><Relationship Id="rId1" Type="http://schemas.openxmlformats.org/officeDocument/2006/relationships/video" Target="NUL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7132-B614-926D-0A1C-79E872CEE6D7}"/>
              </a:ext>
            </a:extLst>
          </p:cNvPr>
          <p:cNvSpPr>
            <a:spLocks noGrp="1"/>
          </p:cNvSpPr>
          <p:nvPr>
            <p:ph type="ctrTitle"/>
          </p:nvPr>
        </p:nvSpPr>
        <p:spPr/>
        <p:txBody>
          <a:bodyPr/>
          <a:lstStyle/>
          <a:p>
            <a:r>
              <a:rPr lang="en-US" dirty="0"/>
              <a:t>Param</a:t>
            </a:r>
            <a:endParaRPr lang="en-IN" dirty="0"/>
          </a:p>
        </p:txBody>
      </p:sp>
      <p:sp>
        <p:nvSpPr>
          <p:cNvPr id="3" name="Subtitle 2">
            <a:extLst>
              <a:ext uri="{FF2B5EF4-FFF2-40B4-BE49-F238E27FC236}">
                <a16:creationId xmlns:a16="http://schemas.microsoft.com/office/drawing/2014/main" id="{D0B68026-EC73-62DD-2F95-9C75846DD8E7}"/>
              </a:ext>
            </a:extLst>
          </p:cNvPr>
          <p:cNvSpPr>
            <a:spLocks noGrp="1"/>
          </p:cNvSpPr>
          <p:nvPr>
            <p:ph type="subTitle" idx="1"/>
          </p:nvPr>
        </p:nvSpPr>
        <p:spPr/>
        <p:txBody>
          <a:bodyPr/>
          <a:lstStyle/>
          <a:p>
            <a:r>
              <a:rPr lang="en-US" dirty="0"/>
              <a:t>Virtual Voice </a:t>
            </a:r>
            <a:r>
              <a:rPr lang="en-US" dirty="0" err="1"/>
              <a:t>Assitance</a:t>
            </a:r>
            <a:r>
              <a:rPr lang="en-US" dirty="0"/>
              <a:t> </a:t>
            </a:r>
            <a:endParaRPr lang="en-IN" dirty="0"/>
          </a:p>
        </p:txBody>
      </p:sp>
    </p:spTree>
    <p:extLst>
      <p:ext uri="{BB962C8B-B14F-4D97-AF65-F5344CB8AC3E}">
        <p14:creationId xmlns:p14="http://schemas.microsoft.com/office/powerpoint/2010/main" val="93486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FA814F9-F8A5-9DE3-F2B4-F4621F468406}"/>
              </a:ext>
            </a:extLst>
          </p:cNvPr>
          <p:cNvSpPr txBox="1">
            <a:spLocks/>
          </p:cNvSpPr>
          <p:nvPr/>
        </p:nvSpPr>
        <p:spPr>
          <a:xfrm>
            <a:off x="1275347" y="2034000"/>
            <a:ext cx="9641305" cy="44870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tx1">
                    <a:lumMod val="85000"/>
                    <a:lumOff val="15000"/>
                  </a:schemeClr>
                </a:solidFill>
                <a:latin typeface="Marcellus" panose="020E0602050203020307" pitchFamily="34" charset="0"/>
              </a:rPr>
              <a:t>To write a program to create a Virtual Voice Assistant in Python by Speech recognition using inbuilt API(Application Programming Interface) helping convert input audio to text aiding in performing certain tasks as per user request. </a:t>
            </a:r>
          </a:p>
          <a:p>
            <a:pPr marL="457200" lvl="1" indent="0">
              <a:buFont typeface="Arial" panose="020B0604020202020204" pitchFamily="34" charset="0"/>
              <a:buNone/>
            </a:pPr>
            <a:r>
              <a:rPr lang="en-US">
                <a:solidFill>
                  <a:schemeClr val="tx1">
                    <a:lumMod val="85000"/>
                    <a:lumOff val="15000"/>
                  </a:schemeClr>
                </a:solidFill>
                <a:latin typeface="Marcellus" panose="020E0602050203020307" pitchFamily="34" charset="0"/>
              </a:rPr>
              <a:t>User can give commands to perform various tasks such as searching anything on google and Wikipedia, opening a website, playing songs from the user's system, viewing news headlines, search for a place in google maps, ask to show the time, set an alarm and timer, tell jokes or greet the user. The user can suspend the voice assistant by saying "Thank You" or “Bye".</a:t>
            </a:r>
            <a:endParaRPr lang="en-US" dirty="0">
              <a:solidFill>
                <a:schemeClr val="tx1">
                  <a:lumMod val="85000"/>
                  <a:lumOff val="15000"/>
                </a:schemeClr>
              </a:solidFill>
              <a:latin typeface="Marcellus" panose="020E0602050203020307" pitchFamily="34" charset="0"/>
            </a:endParaRPr>
          </a:p>
        </p:txBody>
      </p:sp>
      <p:sp>
        <p:nvSpPr>
          <p:cNvPr id="3" name="Title 12">
            <a:extLst>
              <a:ext uri="{FF2B5EF4-FFF2-40B4-BE49-F238E27FC236}">
                <a16:creationId xmlns:a16="http://schemas.microsoft.com/office/drawing/2014/main" id="{43B65B8E-E3E3-06E9-57C4-270A0656B489}"/>
              </a:ext>
            </a:extLst>
          </p:cNvPr>
          <p:cNvSpPr txBox="1">
            <a:spLocks/>
          </p:cNvSpPr>
          <p:nvPr/>
        </p:nvSpPr>
        <p:spPr>
          <a:xfrm>
            <a:off x="1056000" y="77269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rgbClr val="C00000"/>
                </a:solidFill>
                <a:latin typeface="Marcellus" panose="020E0602050203020307" pitchFamily="34" charset="0"/>
              </a:rPr>
              <a:t> PROBLEM STATEMENT:</a:t>
            </a:r>
            <a:br>
              <a:rPr lang="en-US">
                <a:solidFill>
                  <a:srgbClr val="C00000"/>
                </a:solidFill>
                <a:latin typeface="Marcellus" panose="020E0602050203020307" pitchFamily="34" charset="0"/>
              </a:rPr>
            </a:br>
            <a:endParaRPr lang="en-US" dirty="0"/>
          </a:p>
        </p:txBody>
      </p:sp>
    </p:spTree>
    <p:extLst>
      <p:ext uri="{BB962C8B-B14F-4D97-AF65-F5344CB8AC3E}">
        <p14:creationId xmlns:p14="http://schemas.microsoft.com/office/powerpoint/2010/main" val="389089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FF8E1-83CA-233D-0162-8B8E318EB528}"/>
              </a:ext>
            </a:extLst>
          </p:cNvPr>
          <p:cNvSpPr/>
          <p:nvPr/>
        </p:nvSpPr>
        <p:spPr>
          <a:xfrm>
            <a:off x="1529032" y="1522147"/>
            <a:ext cx="1590610" cy="1206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28CDEEE-5350-598E-8AB7-550F56D01204}"/>
              </a:ext>
            </a:extLst>
          </p:cNvPr>
          <p:cNvSpPr txBox="1"/>
          <p:nvPr/>
        </p:nvSpPr>
        <p:spPr>
          <a:xfrm>
            <a:off x="1672760" y="1797864"/>
            <a:ext cx="1590610" cy="646331"/>
          </a:xfrm>
          <a:prstGeom prst="rect">
            <a:avLst/>
          </a:prstGeom>
          <a:noFill/>
        </p:spPr>
        <p:txBody>
          <a:bodyPr wrap="square" rtlCol="0">
            <a:spAutoFit/>
          </a:bodyPr>
          <a:lstStyle/>
          <a:p>
            <a:r>
              <a:rPr lang="en-IN" dirty="0"/>
              <a:t>User Input</a:t>
            </a:r>
          </a:p>
          <a:p>
            <a:r>
              <a:rPr lang="en-IN" dirty="0"/>
              <a:t>(Speech)</a:t>
            </a:r>
          </a:p>
        </p:txBody>
      </p:sp>
      <p:sp>
        <p:nvSpPr>
          <p:cNvPr id="4" name="Rectangle 3">
            <a:extLst>
              <a:ext uri="{FF2B5EF4-FFF2-40B4-BE49-F238E27FC236}">
                <a16:creationId xmlns:a16="http://schemas.microsoft.com/office/drawing/2014/main" id="{1D604982-7D03-DF52-5F26-77B9DDC4445A}"/>
              </a:ext>
            </a:extLst>
          </p:cNvPr>
          <p:cNvSpPr/>
          <p:nvPr/>
        </p:nvSpPr>
        <p:spPr>
          <a:xfrm>
            <a:off x="3858342" y="1338851"/>
            <a:ext cx="2000669" cy="16725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E1D4644-F8E7-04AF-FF74-4D950394EB32}"/>
              </a:ext>
            </a:extLst>
          </p:cNvPr>
          <p:cNvSpPr txBox="1"/>
          <p:nvPr/>
        </p:nvSpPr>
        <p:spPr>
          <a:xfrm>
            <a:off x="4014977" y="1431426"/>
            <a:ext cx="1687398" cy="1477328"/>
          </a:xfrm>
          <a:prstGeom prst="rect">
            <a:avLst/>
          </a:prstGeom>
          <a:noFill/>
        </p:spPr>
        <p:txBody>
          <a:bodyPr wrap="square" rtlCol="0">
            <a:spAutoFit/>
          </a:bodyPr>
          <a:lstStyle/>
          <a:p>
            <a:r>
              <a:rPr lang="en-IN" dirty="0"/>
              <a:t>Speech Recognition (using google Speech recognition API)</a:t>
            </a:r>
          </a:p>
        </p:txBody>
      </p:sp>
      <p:sp>
        <p:nvSpPr>
          <p:cNvPr id="6" name="Rectangle 5">
            <a:extLst>
              <a:ext uri="{FF2B5EF4-FFF2-40B4-BE49-F238E27FC236}">
                <a16:creationId xmlns:a16="http://schemas.microsoft.com/office/drawing/2014/main" id="{A3B55618-9D57-49EA-D422-F5990D1A86AC}"/>
              </a:ext>
            </a:extLst>
          </p:cNvPr>
          <p:cNvSpPr/>
          <p:nvPr/>
        </p:nvSpPr>
        <p:spPr>
          <a:xfrm>
            <a:off x="6825379" y="1530784"/>
            <a:ext cx="2254450" cy="15282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C7E35C9-00FC-5763-3CE3-7F2CA2B8ACEA}"/>
              </a:ext>
            </a:extLst>
          </p:cNvPr>
          <p:cNvSpPr txBox="1"/>
          <p:nvPr/>
        </p:nvSpPr>
        <p:spPr>
          <a:xfrm>
            <a:off x="7133248" y="1795583"/>
            <a:ext cx="2060621" cy="923330"/>
          </a:xfrm>
          <a:prstGeom prst="rect">
            <a:avLst/>
          </a:prstGeom>
          <a:noFill/>
        </p:spPr>
        <p:txBody>
          <a:bodyPr wrap="square" rtlCol="0">
            <a:spAutoFit/>
          </a:bodyPr>
          <a:lstStyle/>
          <a:p>
            <a:r>
              <a:rPr lang="en-IN" dirty="0"/>
              <a:t>Processing of User Input based on Trigger Words</a:t>
            </a:r>
          </a:p>
        </p:txBody>
      </p:sp>
      <p:cxnSp>
        <p:nvCxnSpPr>
          <p:cNvPr id="8" name="Straight Arrow Connector 7">
            <a:extLst>
              <a:ext uri="{FF2B5EF4-FFF2-40B4-BE49-F238E27FC236}">
                <a16:creationId xmlns:a16="http://schemas.microsoft.com/office/drawing/2014/main" id="{0360E7D4-0842-2BAD-3F03-EF393C256696}"/>
              </a:ext>
            </a:extLst>
          </p:cNvPr>
          <p:cNvCxnSpPr>
            <a:stCxn id="3" idx="3"/>
          </p:cNvCxnSpPr>
          <p:nvPr/>
        </p:nvCxnSpPr>
        <p:spPr>
          <a:xfrm flipV="1">
            <a:off x="3263370" y="2121029"/>
            <a:ext cx="3470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EB3D8B-B169-51F3-6D23-4F7076364890}"/>
              </a:ext>
            </a:extLst>
          </p:cNvPr>
          <p:cNvCxnSpPr/>
          <p:nvPr/>
        </p:nvCxnSpPr>
        <p:spPr>
          <a:xfrm flipV="1">
            <a:off x="6114722" y="2182760"/>
            <a:ext cx="3470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E93D83-782B-333F-56E2-02A2C3D31FAF}"/>
              </a:ext>
            </a:extLst>
          </p:cNvPr>
          <p:cNvCxnSpPr/>
          <p:nvPr/>
        </p:nvCxnSpPr>
        <p:spPr>
          <a:xfrm>
            <a:off x="7536729" y="3214540"/>
            <a:ext cx="0"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2BDB03B-115F-DD21-69EE-76EB6710A1B4}"/>
              </a:ext>
            </a:extLst>
          </p:cNvPr>
          <p:cNvSpPr/>
          <p:nvPr/>
        </p:nvSpPr>
        <p:spPr>
          <a:xfrm>
            <a:off x="6825379" y="3799003"/>
            <a:ext cx="2368487" cy="159571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020C54B6-0E1D-8820-DD1E-51C1723D486B}"/>
              </a:ext>
            </a:extLst>
          </p:cNvPr>
          <p:cNvCxnSpPr/>
          <p:nvPr/>
        </p:nvCxnSpPr>
        <p:spPr>
          <a:xfrm flipH="1">
            <a:off x="6096000" y="4543720"/>
            <a:ext cx="493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8EDFD7-204A-9D31-7D3C-65B65F91A385}"/>
              </a:ext>
            </a:extLst>
          </p:cNvPr>
          <p:cNvSpPr/>
          <p:nvPr/>
        </p:nvSpPr>
        <p:spPr>
          <a:xfrm>
            <a:off x="3858341" y="3941850"/>
            <a:ext cx="2000669" cy="14335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AA0B566F-5B4B-1B7C-4EB3-49F7A87F9E5F}"/>
              </a:ext>
            </a:extLst>
          </p:cNvPr>
          <p:cNvSpPr txBox="1"/>
          <p:nvPr/>
        </p:nvSpPr>
        <p:spPr>
          <a:xfrm>
            <a:off x="4014977" y="4182577"/>
            <a:ext cx="1844033" cy="923330"/>
          </a:xfrm>
          <a:prstGeom prst="rect">
            <a:avLst/>
          </a:prstGeom>
          <a:noFill/>
        </p:spPr>
        <p:txBody>
          <a:bodyPr wrap="square" rtlCol="0">
            <a:spAutoFit/>
          </a:bodyPr>
          <a:lstStyle/>
          <a:p>
            <a:r>
              <a:rPr lang="en-IN" dirty="0"/>
              <a:t>Output according to User Input in text and audio</a:t>
            </a:r>
          </a:p>
        </p:txBody>
      </p:sp>
      <p:sp>
        <p:nvSpPr>
          <p:cNvPr id="15" name="TextBox 14">
            <a:extLst>
              <a:ext uri="{FF2B5EF4-FFF2-40B4-BE49-F238E27FC236}">
                <a16:creationId xmlns:a16="http://schemas.microsoft.com/office/drawing/2014/main" id="{3CB6C4E5-0A29-A97F-88AC-0D162F92A4AB}"/>
              </a:ext>
            </a:extLst>
          </p:cNvPr>
          <p:cNvSpPr txBox="1"/>
          <p:nvPr/>
        </p:nvSpPr>
        <p:spPr>
          <a:xfrm>
            <a:off x="7133248" y="3996693"/>
            <a:ext cx="1946581" cy="1200329"/>
          </a:xfrm>
          <a:prstGeom prst="rect">
            <a:avLst/>
          </a:prstGeom>
          <a:noFill/>
        </p:spPr>
        <p:txBody>
          <a:bodyPr wrap="square" rtlCol="0">
            <a:spAutoFit/>
          </a:bodyPr>
          <a:lstStyle/>
          <a:p>
            <a:r>
              <a:rPr lang="en-IN" dirty="0"/>
              <a:t>Opening URL’s, Playing Music, Setting an Alarm or Timer, etc</a:t>
            </a:r>
          </a:p>
        </p:txBody>
      </p:sp>
      <p:sp>
        <p:nvSpPr>
          <p:cNvPr id="16" name="Title 12">
            <a:extLst>
              <a:ext uri="{FF2B5EF4-FFF2-40B4-BE49-F238E27FC236}">
                <a16:creationId xmlns:a16="http://schemas.microsoft.com/office/drawing/2014/main" id="{E74B2DBD-98C9-33DF-C5DF-47C3CD16D66D}"/>
              </a:ext>
            </a:extLst>
          </p:cNvPr>
          <p:cNvSpPr txBox="1">
            <a:spLocks/>
          </p:cNvSpPr>
          <p:nvPr/>
        </p:nvSpPr>
        <p:spPr>
          <a:xfrm>
            <a:off x="2228180" y="419134"/>
            <a:ext cx="821756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rgbClr val="C00000"/>
                </a:solidFill>
                <a:latin typeface="Marcellus" panose="020E0602050203020307" pitchFamily="34" charset="0"/>
              </a:rPr>
              <a:t>SYSTEM ARCHITECTURE:</a:t>
            </a:r>
            <a:br>
              <a:rPr lang="en-US">
                <a:solidFill>
                  <a:srgbClr val="C00000"/>
                </a:solidFill>
                <a:latin typeface="Marcellus" panose="020E0602050203020307" pitchFamily="34" charset="0"/>
              </a:rPr>
            </a:br>
            <a:endParaRPr lang="en-US" dirty="0"/>
          </a:p>
        </p:txBody>
      </p:sp>
    </p:spTree>
    <p:extLst>
      <p:ext uri="{BB962C8B-B14F-4D97-AF65-F5344CB8AC3E}">
        <p14:creationId xmlns:p14="http://schemas.microsoft.com/office/powerpoint/2010/main" val="255224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D06A8B-68C2-46BD-DD74-E8C10E45BBCD}"/>
              </a:ext>
            </a:extLst>
          </p:cNvPr>
          <p:cNvSpPr txBox="1"/>
          <p:nvPr/>
        </p:nvSpPr>
        <p:spPr>
          <a:xfrm>
            <a:off x="651000" y="774000"/>
            <a:ext cx="11250000" cy="5693866"/>
          </a:xfrm>
          <a:prstGeom prst="rect">
            <a:avLst/>
          </a:prstGeom>
          <a:noFill/>
        </p:spPr>
        <p:txBody>
          <a:bodyPr wrap="square">
            <a:spAutoFit/>
          </a:bodyPr>
          <a:lstStyle/>
          <a:p>
            <a:pPr marL="0" indent="0">
              <a:buNone/>
            </a:pPr>
            <a:r>
              <a:rPr lang="en-US" dirty="0">
                <a:solidFill>
                  <a:srgbClr val="C00000"/>
                </a:solidFill>
                <a:latin typeface="Marcellus" panose="020E0602050203020307" pitchFamily="34" charset="0"/>
              </a:rPr>
              <a:t>. LIBRARIES USED:</a:t>
            </a:r>
          </a:p>
          <a:p>
            <a:pPr marL="0" indent="0">
              <a:buNone/>
            </a:pPr>
            <a:endParaRPr lang="en-US" sz="400" dirty="0">
              <a:solidFill>
                <a:schemeClr val="tx1">
                  <a:lumMod val="85000"/>
                  <a:lumOff val="15000"/>
                </a:schemeClr>
              </a:solidFill>
              <a:latin typeface="Marcellus" panose="020E0602050203020307" pitchFamily="34" charset="0"/>
            </a:endParaRPr>
          </a:p>
          <a:p>
            <a:pPr marL="285750" indent="-285750">
              <a:buFont typeface="Arial" panose="020B0604020202020204" pitchFamily="34" charset="0"/>
              <a:buChar char="•"/>
            </a:pPr>
            <a:r>
              <a:rPr lang="en-US" sz="1800" b="1" dirty="0">
                <a:solidFill>
                  <a:schemeClr val="tx1">
                    <a:lumMod val="85000"/>
                    <a:lumOff val="15000"/>
                  </a:schemeClr>
                </a:solidFill>
                <a:latin typeface="Marcellus" panose="020E0602050203020307" pitchFamily="34" charset="0"/>
              </a:rPr>
              <a:t>pyttsx3-</a:t>
            </a:r>
            <a:r>
              <a:rPr lang="en-US" sz="1800" dirty="0">
                <a:solidFill>
                  <a:schemeClr val="tx1">
                    <a:lumMod val="85000"/>
                    <a:lumOff val="15000"/>
                  </a:schemeClr>
                </a:solidFill>
                <a:latin typeface="Marcellus" panose="020E0602050203020307" pitchFamily="34" charset="0"/>
              </a:rPr>
              <a:t>pyttsx3 is a text-to-speech conversion library in Python. The pyttsx3 module supports two voices which include a female and a male voice, provided by “sapi5” for windows. </a:t>
            </a:r>
          </a:p>
          <a:p>
            <a:pPr marL="285750" indent="-285750">
              <a:buFont typeface="Arial" panose="020B0604020202020204" pitchFamily="34" charset="0"/>
              <a:buChar char="•"/>
            </a:pPr>
            <a:endParaRPr lang="en-US" sz="1800" dirty="0">
              <a:solidFill>
                <a:schemeClr val="tx1">
                  <a:lumMod val="85000"/>
                  <a:lumOff val="15000"/>
                </a:schemeClr>
              </a:solidFill>
              <a:latin typeface="Marcellus" panose="020E0602050203020307" pitchFamily="34" charset="0"/>
            </a:endParaRPr>
          </a:p>
          <a:p>
            <a:pPr marL="285750" indent="-285750">
              <a:buFont typeface="Arial" panose="020B0604020202020204" pitchFamily="34" charset="0"/>
              <a:buChar char="•"/>
            </a:pPr>
            <a:r>
              <a:rPr lang="en-US" sz="1800" b="1" dirty="0" err="1">
                <a:solidFill>
                  <a:schemeClr val="tx1">
                    <a:lumMod val="85000"/>
                    <a:lumOff val="15000"/>
                  </a:schemeClr>
                </a:solidFill>
                <a:latin typeface="Marcellus" panose="020E0602050203020307" pitchFamily="34" charset="0"/>
              </a:rPr>
              <a:t>speech_recognition</a:t>
            </a:r>
            <a:r>
              <a:rPr lang="en-US" sz="1800" b="1" dirty="0">
                <a:solidFill>
                  <a:schemeClr val="tx1">
                    <a:lumMod val="85000"/>
                    <a:lumOff val="15000"/>
                  </a:schemeClr>
                </a:solidFill>
                <a:latin typeface="Marcellus" panose="020E0602050203020307" pitchFamily="34" charset="0"/>
              </a:rPr>
              <a:t> as </a:t>
            </a:r>
            <a:r>
              <a:rPr lang="en-US" sz="1800" b="1" dirty="0" err="1">
                <a:solidFill>
                  <a:schemeClr val="tx1">
                    <a:lumMod val="85000"/>
                    <a:lumOff val="15000"/>
                  </a:schemeClr>
                </a:solidFill>
                <a:latin typeface="Marcellus" panose="020E0602050203020307" pitchFamily="34" charset="0"/>
              </a:rPr>
              <a:t>sr</a:t>
            </a:r>
            <a:r>
              <a:rPr lang="en-US" sz="1800" b="1" dirty="0">
                <a:solidFill>
                  <a:schemeClr val="tx1">
                    <a:lumMod val="85000"/>
                    <a:lumOff val="15000"/>
                  </a:schemeClr>
                </a:solidFill>
                <a:latin typeface="Marcellus" panose="020E0602050203020307" pitchFamily="34" charset="0"/>
              </a:rPr>
              <a:t>- </a:t>
            </a:r>
            <a:r>
              <a:rPr lang="en-US" sz="1800" dirty="0">
                <a:solidFill>
                  <a:schemeClr val="tx1">
                    <a:lumMod val="85000"/>
                    <a:lumOff val="15000"/>
                  </a:schemeClr>
                </a:solidFill>
                <a:latin typeface="Marcellus" panose="020E0602050203020307" pitchFamily="34" charset="0"/>
              </a:rPr>
              <a:t>Speech recognition is a machine's ability to listen to spoken words and identify them. </a:t>
            </a:r>
            <a:r>
              <a:rPr lang="en-US" sz="1800" dirty="0" err="1">
                <a:solidFill>
                  <a:schemeClr val="tx1">
                    <a:lumMod val="85000"/>
                    <a:lumOff val="15000"/>
                  </a:schemeClr>
                </a:solidFill>
                <a:latin typeface="Marcellus" panose="020E0602050203020307" pitchFamily="34" charset="0"/>
              </a:rPr>
              <a:t>SpeechRecognition</a:t>
            </a:r>
            <a:r>
              <a:rPr lang="en-US" sz="1800" dirty="0">
                <a:solidFill>
                  <a:schemeClr val="tx1">
                    <a:lumMod val="85000"/>
                    <a:lumOff val="15000"/>
                  </a:schemeClr>
                </a:solidFill>
                <a:latin typeface="Marcellus" panose="020E0602050203020307" pitchFamily="34" charset="0"/>
              </a:rPr>
              <a:t> library has many classes but in our project we have used a class called Recognizer. This is the class that will help us to convert audio files into text. </a:t>
            </a:r>
          </a:p>
          <a:p>
            <a:pPr marL="285750" indent="-285750">
              <a:buFont typeface="Arial" panose="020B0604020202020204" pitchFamily="34" charset="0"/>
              <a:buChar char="•"/>
            </a:pPr>
            <a:endParaRPr lang="en-US" sz="1800" dirty="0">
              <a:solidFill>
                <a:schemeClr val="tx1">
                  <a:lumMod val="85000"/>
                  <a:lumOff val="15000"/>
                </a:schemeClr>
              </a:solidFill>
              <a:latin typeface="Marcellus" panose="020E0602050203020307" pitchFamily="34" charset="0"/>
            </a:endParaRPr>
          </a:p>
          <a:p>
            <a:pPr marL="285750" indent="-285750">
              <a:buFont typeface="Arial" panose="020B0604020202020204" pitchFamily="34" charset="0"/>
              <a:buChar char="•"/>
            </a:pPr>
            <a:r>
              <a:rPr kumimoji="0" lang="en-US" sz="1800" b="1" i="0" u="none" strike="noStrike" kern="1200" cap="none" spc="0" normalizeH="0" baseline="0" noProof="0" dirty="0" err="1">
                <a:ln>
                  <a:noFill/>
                </a:ln>
                <a:solidFill>
                  <a:prstClr val="black"/>
                </a:solidFill>
                <a:effectLst/>
                <a:uLnTx/>
                <a:uFillTx/>
                <a:latin typeface="Marcellus" panose="020E0602050203020307"/>
                <a:ea typeface="+mj-ea"/>
                <a:cs typeface="+mj-cs"/>
              </a:rPr>
              <a:t>wikipedia</a:t>
            </a:r>
            <a:r>
              <a:rPr kumimoji="0" lang="en-US" sz="1800" b="1" i="0" u="none" strike="noStrike" kern="1200" cap="none" spc="0" normalizeH="0" baseline="0" noProof="0" dirty="0">
                <a:ln>
                  <a:noFill/>
                </a:ln>
                <a:solidFill>
                  <a:prstClr val="black"/>
                </a:solidFill>
                <a:effectLst/>
                <a:uLnTx/>
                <a:uFillTx/>
                <a:latin typeface="Marcellus" panose="020E0602050203020307"/>
                <a:ea typeface="+mj-ea"/>
                <a:cs typeface="+mj-cs"/>
              </a:rPr>
              <a:t>-</a:t>
            </a:r>
            <a:r>
              <a:rPr kumimoji="0" lang="en-US" sz="1800" b="0" i="0" u="none" strike="noStrike" kern="1200" cap="none" spc="0" normalizeH="0" baseline="0" noProof="0" dirty="0">
                <a:ln>
                  <a:noFill/>
                </a:ln>
                <a:solidFill>
                  <a:prstClr val="black"/>
                </a:solidFill>
                <a:effectLst/>
                <a:uLnTx/>
                <a:uFillTx/>
                <a:latin typeface="Marcellus" panose="020E0602050203020307"/>
                <a:ea typeface="+mj-ea"/>
                <a:cs typeface="+mj-cs"/>
              </a:rPr>
              <a:t>Wikipedia is a Python library that makes it easy to access and parse data from Wikipedia.</a:t>
            </a:r>
            <a:endParaRPr lang="en-US" dirty="0">
              <a:solidFill>
                <a:prstClr val="black"/>
              </a:solidFill>
              <a:latin typeface="Marcellus" panose="020E0602050203020307"/>
              <a:ea typeface="+mj-ea"/>
              <a:cs typeface="+mj-cs"/>
            </a:endParaRPr>
          </a:p>
          <a:p>
            <a:pPr marL="285750" indent="-285750">
              <a:buFont typeface="Arial" panose="020B0604020202020204" pitchFamily="34" charset="0"/>
              <a:buChar char="•"/>
            </a:pPr>
            <a:endParaRPr lang="en-US" sz="1800" b="1" dirty="0">
              <a:solidFill>
                <a:prstClr val="black"/>
              </a:solidFill>
              <a:latin typeface="Marcellus" panose="020E0602050203020307"/>
              <a:ea typeface="+mj-ea"/>
              <a:cs typeface="+mj-cs"/>
            </a:endParaRPr>
          </a:p>
          <a:p>
            <a:pPr marL="285750" indent="-285750">
              <a:buFont typeface="Arial" panose="020B0604020202020204" pitchFamily="34" charset="0"/>
              <a:buChar char="•"/>
            </a:pPr>
            <a:r>
              <a:rPr lang="en-US" sz="1800" b="1" dirty="0">
                <a:latin typeface="Marcellus" panose="020E0602050203020307"/>
              </a:rPr>
              <a:t>datetime </a:t>
            </a:r>
            <a:r>
              <a:rPr lang="en-US" sz="1800" dirty="0">
                <a:latin typeface="Marcellus" panose="020E0602050203020307"/>
              </a:rPr>
              <a:t>-datetime is a module used to work with dates and times. </a:t>
            </a:r>
          </a:p>
          <a:p>
            <a:pPr marL="285750" indent="-285750">
              <a:buFont typeface="Arial" panose="020B0604020202020204" pitchFamily="34" charset="0"/>
              <a:buChar char="•"/>
            </a:pPr>
            <a:endParaRPr lang="en-US" sz="1800" dirty="0">
              <a:latin typeface="Marcellus" panose="020E0602050203020307"/>
            </a:endParaRPr>
          </a:p>
          <a:p>
            <a:pPr marL="285750" indent="-285750">
              <a:buFont typeface="Arial" panose="020B0604020202020204" pitchFamily="34" charset="0"/>
              <a:buChar char="•"/>
            </a:pPr>
            <a:r>
              <a:rPr lang="en-US" sz="1800" b="1" dirty="0" err="1">
                <a:latin typeface="Marcellus" panose="020E0602050203020307"/>
              </a:rPr>
              <a:t>json</a:t>
            </a:r>
            <a:r>
              <a:rPr lang="en-US" sz="1800" b="1" dirty="0">
                <a:latin typeface="Marcellus" panose="020E0602050203020307"/>
              </a:rPr>
              <a:t> -</a:t>
            </a:r>
            <a:r>
              <a:rPr lang="en-US" sz="1800" dirty="0">
                <a:latin typeface="Marcellus" panose="020E0602050203020307"/>
              </a:rPr>
              <a:t>Python comes with a built-in package called </a:t>
            </a:r>
            <a:r>
              <a:rPr lang="en-US" sz="1800" dirty="0" err="1">
                <a:latin typeface="Marcellus" panose="020E0602050203020307"/>
              </a:rPr>
              <a:t>json</a:t>
            </a:r>
            <a:r>
              <a:rPr lang="en-US" sz="1800" dirty="0">
                <a:latin typeface="Marcellus" panose="020E0602050203020307"/>
              </a:rPr>
              <a:t> for encoding and decoding JSON data. </a:t>
            </a:r>
          </a:p>
          <a:p>
            <a:pPr marL="285750" indent="-285750">
              <a:buFont typeface="Arial" panose="020B0604020202020204" pitchFamily="34" charset="0"/>
              <a:buChar char="•"/>
            </a:pPr>
            <a:endParaRPr lang="en-US" sz="1800" dirty="0">
              <a:latin typeface="Marcellus" panose="020E0602050203020307"/>
            </a:endParaRPr>
          </a:p>
          <a:p>
            <a:pPr marL="285750" indent="-285750">
              <a:buFont typeface="Arial" panose="020B0604020202020204" pitchFamily="34" charset="0"/>
              <a:buChar char="•"/>
            </a:pPr>
            <a:r>
              <a:rPr lang="en-US" sz="1800" b="1" dirty="0" err="1">
                <a:latin typeface="Marcellus" panose="020E0602050203020307"/>
              </a:rPr>
              <a:t>urllib.request</a:t>
            </a:r>
            <a:r>
              <a:rPr lang="en-US" sz="1800" b="1" dirty="0">
                <a:latin typeface="Marcellus" panose="020E0602050203020307"/>
              </a:rPr>
              <a:t> -</a:t>
            </a:r>
            <a:r>
              <a:rPr lang="en-US" sz="1800" dirty="0">
                <a:latin typeface="Marcellus" panose="020E0602050203020307"/>
              </a:rPr>
              <a:t>The </a:t>
            </a:r>
            <a:r>
              <a:rPr lang="en-US" sz="1800" dirty="0" err="1">
                <a:latin typeface="Marcellus" panose="020E0602050203020307"/>
              </a:rPr>
              <a:t>urllib.request</a:t>
            </a:r>
            <a:r>
              <a:rPr lang="en-US" sz="1800" dirty="0">
                <a:latin typeface="Marcellus" panose="020E0602050203020307"/>
              </a:rPr>
              <a:t> module defines functions and classes which help in opening URLs</a:t>
            </a:r>
            <a:r>
              <a:rPr lang="en-US" sz="1800" dirty="0">
                <a:solidFill>
                  <a:prstClr val="black"/>
                </a:solidFill>
                <a:latin typeface="Marcellus" panose="020E0602050203020307"/>
                <a:ea typeface="+mj-ea"/>
                <a:cs typeface="+mj-cs"/>
              </a:rPr>
              <a:t>.</a:t>
            </a:r>
          </a:p>
          <a:p>
            <a:pPr marL="285750" indent="-285750">
              <a:buFont typeface="Arial" panose="020B0604020202020204" pitchFamily="34" charset="0"/>
              <a:buChar char="•"/>
            </a:pPr>
            <a:endParaRPr lang="en-US" sz="1800" dirty="0">
              <a:solidFill>
                <a:prstClr val="black"/>
              </a:solidFill>
              <a:latin typeface="Marcellus" panose="020E0602050203020307"/>
              <a:ea typeface="+mj-ea"/>
              <a:cs typeface="+mj-cs"/>
            </a:endParaRPr>
          </a:p>
          <a:p>
            <a:pPr marL="285750" indent="-285750">
              <a:buFont typeface="Arial" panose="020B0604020202020204" pitchFamily="34" charset="0"/>
              <a:buChar char="•"/>
            </a:pPr>
            <a:r>
              <a:rPr lang="en-US" sz="1800" b="1" dirty="0" err="1">
                <a:latin typeface="Marcellus" panose="020E0602050203020307"/>
              </a:rPr>
              <a:t>playsound</a:t>
            </a:r>
            <a:r>
              <a:rPr lang="en-US" sz="1800" b="1" dirty="0">
                <a:latin typeface="Marcellus" panose="020E0602050203020307"/>
              </a:rPr>
              <a:t> -</a:t>
            </a:r>
            <a:r>
              <a:rPr lang="en-US" sz="1800" dirty="0">
                <a:latin typeface="Marcellus" panose="020E0602050203020307"/>
              </a:rPr>
              <a:t>The </a:t>
            </a:r>
            <a:r>
              <a:rPr lang="en-US" sz="1800" dirty="0" err="1">
                <a:latin typeface="Marcellus" panose="020E0602050203020307"/>
              </a:rPr>
              <a:t>playsound</a:t>
            </a:r>
            <a:r>
              <a:rPr lang="en-US" sz="1800" dirty="0">
                <a:latin typeface="Marcellus" panose="020E0602050203020307"/>
              </a:rPr>
              <a:t> module is a cross platform module that can play audio files. It works with both WAV and MP3 files.</a:t>
            </a:r>
            <a:br>
              <a:rPr lang="en-US" sz="1800" dirty="0">
                <a:solidFill>
                  <a:prstClr val="black"/>
                </a:solidFill>
                <a:latin typeface="Marcellus" panose="020E0602050203020307"/>
                <a:ea typeface="+mj-ea"/>
                <a:cs typeface="+mj-cs"/>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191367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2AC7CAE-75DC-5F29-A8BF-58B06D574427}"/>
              </a:ext>
            </a:extLst>
          </p:cNvPr>
          <p:cNvSpPr txBox="1">
            <a:spLocks/>
          </p:cNvSpPr>
          <p:nvPr/>
        </p:nvSpPr>
        <p:spPr>
          <a:xfrm>
            <a:off x="471000" y="729000"/>
            <a:ext cx="11520000" cy="5490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err="1">
                <a:solidFill>
                  <a:schemeClr val="tx1">
                    <a:lumMod val="85000"/>
                    <a:lumOff val="15000"/>
                  </a:schemeClr>
                </a:solidFill>
                <a:latin typeface="Marcellus" panose="020E0602050203020307" pitchFamily="34" charset="0"/>
              </a:rPr>
              <a:t>webbrowser</a:t>
            </a:r>
            <a:r>
              <a:rPr lang="en-US" sz="2600" b="1" dirty="0">
                <a:solidFill>
                  <a:schemeClr val="tx1">
                    <a:lumMod val="85000"/>
                    <a:lumOff val="15000"/>
                  </a:schemeClr>
                </a:solidFill>
                <a:latin typeface="Marcellus" panose="020E0602050203020307" pitchFamily="34" charset="0"/>
              </a:rPr>
              <a:t> -</a:t>
            </a:r>
            <a:r>
              <a:rPr lang="en-US" sz="2600" dirty="0">
                <a:solidFill>
                  <a:schemeClr val="tx1">
                    <a:lumMod val="85000"/>
                    <a:lumOff val="15000"/>
                  </a:schemeClr>
                </a:solidFill>
                <a:latin typeface="Marcellus" panose="020E0602050203020307" pitchFamily="34" charset="0"/>
              </a:rPr>
              <a:t>The </a:t>
            </a:r>
            <a:r>
              <a:rPr lang="en-US" sz="2600" dirty="0" err="1">
                <a:solidFill>
                  <a:schemeClr val="tx1">
                    <a:lumMod val="85000"/>
                    <a:lumOff val="15000"/>
                  </a:schemeClr>
                </a:solidFill>
                <a:latin typeface="Marcellus" panose="020E0602050203020307" pitchFamily="34" charset="0"/>
              </a:rPr>
              <a:t>webbrowser</a:t>
            </a:r>
            <a:r>
              <a:rPr lang="en-US" sz="2600" dirty="0">
                <a:solidFill>
                  <a:schemeClr val="tx1">
                    <a:lumMod val="85000"/>
                    <a:lumOff val="15000"/>
                  </a:schemeClr>
                </a:solidFill>
                <a:latin typeface="Marcellus" panose="020E0602050203020307" pitchFamily="34" charset="0"/>
              </a:rPr>
              <a:t> module provides a high-level interface to allow displaying web-based documents to users. </a:t>
            </a:r>
          </a:p>
          <a:p>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pywhatkit</a:t>
            </a:r>
            <a:r>
              <a:rPr lang="en-US" sz="2600" b="1" dirty="0">
                <a:solidFill>
                  <a:schemeClr val="tx1">
                    <a:lumMod val="85000"/>
                    <a:lumOff val="15000"/>
                  </a:schemeClr>
                </a:solidFill>
                <a:latin typeface="Marcellus" panose="020E0602050203020307" pitchFamily="34" charset="0"/>
              </a:rPr>
              <a:t> - </a:t>
            </a:r>
            <a:r>
              <a:rPr lang="en-US" sz="2600" dirty="0" err="1">
                <a:solidFill>
                  <a:schemeClr val="tx1">
                    <a:lumMod val="85000"/>
                    <a:lumOff val="15000"/>
                  </a:schemeClr>
                </a:solidFill>
                <a:latin typeface="Marcellus" panose="020E0602050203020307" pitchFamily="34" charset="0"/>
              </a:rPr>
              <a:t>pywhatkit</a:t>
            </a:r>
            <a:r>
              <a:rPr lang="en-US" sz="2600" dirty="0">
                <a:solidFill>
                  <a:schemeClr val="tx1">
                    <a:lumMod val="85000"/>
                    <a:lumOff val="15000"/>
                  </a:schemeClr>
                </a:solidFill>
                <a:latin typeface="Marcellus" panose="020E0602050203020307" pitchFamily="34" charset="0"/>
              </a:rPr>
              <a:t> is a simple and powerful Python library with many useful features such as Playing a YouTube video, Performing a Google Search, Getting information on a particular topic and Sending WhatsApp messages. In this program </a:t>
            </a:r>
            <a:r>
              <a:rPr lang="en-US" sz="2600" dirty="0" err="1">
                <a:solidFill>
                  <a:schemeClr val="tx1">
                    <a:lumMod val="85000"/>
                    <a:lumOff val="15000"/>
                  </a:schemeClr>
                </a:solidFill>
                <a:latin typeface="Marcellus" panose="020E0602050203020307" pitchFamily="34" charset="0"/>
              </a:rPr>
              <a:t>pywhatkit</a:t>
            </a:r>
            <a:r>
              <a:rPr lang="en-US" sz="2600" dirty="0">
                <a:solidFill>
                  <a:schemeClr val="tx1">
                    <a:lumMod val="85000"/>
                    <a:lumOff val="15000"/>
                  </a:schemeClr>
                </a:solidFill>
                <a:latin typeface="Marcellus" panose="020E0602050203020307" pitchFamily="34" charset="0"/>
              </a:rPr>
              <a:t> has been used solely for the purpose of performing a google search.</a:t>
            </a:r>
          </a:p>
          <a:p>
            <a:pPr marL="0" indent="0">
              <a:buNone/>
            </a:pPr>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os</a:t>
            </a:r>
            <a:r>
              <a:rPr lang="en-US" sz="2600" b="1" dirty="0">
                <a:solidFill>
                  <a:schemeClr val="tx1">
                    <a:lumMod val="85000"/>
                    <a:lumOff val="15000"/>
                  </a:schemeClr>
                </a:solidFill>
                <a:latin typeface="Marcellus" panose="020E0602050203020307" pitchFamily="34" charset="0"/>
              </a:rPr>
              <a:t> - </a:t>
            </a:r>
            <a:r>
              <a:rPr lang="en-US" sz="2600" dirty="0">
                <a:solidFill>
                  <a:schemeClr val="tx1">
                    <a:lumMod val="85000"/>
                    <a:lumOff val="15000"/>
                  </a:schemeClr>
                </a:solidFill>
                <a:latin typeface="Marcellus" panose="020E0602050203020307" pitchFamily="34" charset="0"/>
              </a:rPr>
              <a:t>The OS module in Python provides functions for interacting with the operating system like creating and removing a directory (folder), fetching its </a:t>
            </a:r>
            <a:r>
              <a:rPr lang="en-US" sz="2600" dirty="0" err="1">
                <a:solidFill>
                  <a:schemeClr val="tx1">
                    <a:lumMod val="85000"/>
                    <a:lumOff val="15000"/>
                  </a:schemeClr>
                </a:solidFill>
                <a:latin typeface="Marcellus" panose="020E0602050203020307" pitchFamily="34" charset="0"/>
              </a:rPr>
              <a:t>contents,etc</a:t>
            </a:r>
            <a:r>
              <a:rPr lang="en-US" sz="2600" dirty="0">
                <a:solidFill>
                  <a:schemeClr val="tx1">
                    <a:lumMod val="85000"/>
                    <a:lumOff val="15000"/>
                  </a:schemeClr>
                </a:solidFill>
                <a:latin typeface="Marcellus" panose="020E0602050203020307" pitchFamily="34" charset="0"/>
              </a:rPr>
              <a:t>.</a:t>
            </a:r>
          </a:p>
          <a:p>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pyjokes</a:t>
            </a:r>
            <a:r>
              <a:rPr lang="en-US" sz="2600" b="1" dirty="0">
                <a:solidFill>
                  <a:schemeClr val="tx1">
                    <a:lumMod val="85000"/>
                    <a:lumOff val="15000"/>
                  </a:schemeClr>
                </a:solidFill>
                <a:latin typeface="Marcellus" panose="020E0602050203020307" pitchFamily="34" charset="0"/>
              </a:rPr>
              <a:t> </a:t>
            </a:r>
            <a:r>
              <a:rPr lang="en-US" sz="2600" dirty="0">
                <a:solidFill>
                  <a:schemeClr val="tx1">
                    <a:lumMod val="85000"/>
                    <a:lumOff val="15000"/>
                  </a:schemeClr>
                </a:solidFill>
                <a:latin typeface="Marcellus" panose="020E0602050203020307" pitchFamily="34" charset="0"/>
              </a:rPr>
              <a:t>- he </a:t>
            </a:r>
            <a:r>
              <a:rPr lang="en-US" sz="2600" dirty="0" err="1">
                <a:solidFill>
                  <a:schemeClr val="tx1">
                    <a:lumMod val="85000"/>
                    <a:lumOff val="15000"/>
                  </a:schemeClr>
                </a:solidFill>
                <a:latin typeface="Marcellus" panose="020E0602050203020307" pitchFamily="34" charset="0"/>
              </a:rPr>
              <a:t>pyjokes</a:t>
            </a:r>
            <a:r>
              <a:rPr lang="en-US" sz="2600" dirty="0">
                <a:solidFill>
                  <a:schemeClr val="tx1">
                    <a:lumMod val="85000"/>
                    <a:lumOff val="15000"/>
                  </a:schemeClr>
                </a:solidFill>
                <a:latin typeface="Marcellus" panose="020E0602050203020307" pitchFamily="34" charset="0"/>
              </a:rPr>
              <a:t> is a python library that helps to create one-liner jokes.</a:t>
            </a:r>
          </a:p>
          <a:p>
            <a:pPr marL="0" indent="0">
              <a:buNone/>
            </a:pPr>
            <a:endParaRPr lang="en-US" sz="2600" dirty="0">
              <a:solidFill>
                <a:schemeClr val="tx1">
                  <a:lumMod val="85000"/>
                  <a:lumOff val="15000"/>
                </a:schemeClr>
              </a:solidFill>
              <a:latin typeface="Marcellus" panose="020E0602050203020307" pitchFamily="34" charset="0"/>
            </a:endParaRPr>
          </a:p>
          <a:p>
            <a:r>
              <a:rPr lang="en-US" sz="2600" b="1" dirty="0">
                <a:solidFill>
                  <a:schemeClr val="tx1">
                    <a:lumMod val="85000"/>
                    <a:lumOff val="15000"/>
                  </a:schemeClr>
                </a:solidFill>
                <a:latin typeface="Marcellus" panose="020E0602050203020307" pitchFamily="34" charset="0"/>
              </a:rPr>
              <a:t>re(regular expression) - </a:t>
            </a:r>
            <a:r>
              <a:rPr lang="en-US" sz="2600" dirty="0">
                <a:solidFill>
                  <a:schemeClr val="tx1">
                    <a:lumMod val="85000"/>
                    <a:lumOff val="15000"/>
                  </a:schemeClr>
                </a:solidFill>
                <a:latin typeface="Marcellus" panose="020E0602050203020307" pitchFamily="34" charset="0"/>
              </a:rPr>
              <a:t>A regular expression specifies a set of strings that matches it; the functions in this module let you check if a particular string matches a given regular expression.</a:t>
            </a:r>
          </a:p>
          <a:p>
            <a:endParaRPr lang="en-US" sz="2600" dirty="0">
              <a:solidFill>
                <a:schemeClr val="tx1">
                  <a:lumMod val="85000"/>
                  <a:lumOff val="15000"/>
                </a:schemeClr>
              </a:solidFill>
              <a:latin typeface="Marcellus" panose="020E0602050203020307" pitchFamily="34" charset="0"/>
            </a:endParaRPr>
          </a:p>
          <a:p>
            <a:r>
              <a:rPr lang="en-US" sz="2600" b="1" dirty="0">
                <a:solidFill>
                  <a:schemeClr val="tx1">
                    <a:lumMod val="85000"/>
                    <a:lumOff val="15000"/>
                  </a:schemeClr>
                </a:solidFill>
                <a:latin typeface="Marcellus" panose="020E0602050203020307" pitchFamily="34" charset="0"/>
              </a:rPr>
              <a:t>time - </a:t>
            </a:r>
            <a:r>
              <a:rPr lang="en-US" sz="2600" dirty="0">
                <a:solidFill>
                  <a:schemeClr val="tx1">
                    <a:lumMod val="85000"/>
                    <a:lumOff val="15000"/>
                  </a:schemeClr>
                </a:solidFill>
                <a:latin typeface="Marcellus" panose="020E0602050203020307" pitchFamily="34" charset="0"/>
              </a:rPr>
              <a:t>time module in Python provides various time-related functions</a:t>
            </a:r>
          </a:p>
          <a:p>
            <a:pPr marL="0" indent="0">
              <a:buNone/>
            </a:pPr>
            <a:endParaRPr lang="en-US" sz="2600" dirty="0">
              <a:solidFill>
                <a:schemeClr val="tx1">
                  <a:lumMod val="85000"/>
                  <a:lumOff val="15000"/>
                </a:schemeClr>
              </a:solidFill>
              <a:latin typeface="Marcellus" panose="020E0602050203020307" pitchFamily="34" charset="0"/>
            </a:endParaRPr>
          </a:p>
          <a:p>
            <a:pPr marL="0" indent="0">
              <a:buNone/>
            </a:pPr>
            <a:endParaRPr lang="en-US" sz="2600"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376104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7-06 14-41-39">
            <a:hlinkClick r:id="" action="ppaction://media"/>
            <a:extLst>
              <a:ext uri="{FF2B5EF4-FFF2-40B4-BE49-F238E27FC236}">
                <a16:creationId xmlns:a16="http://schemas.microsoft.com/office/drawing/2014/main" id="{0466F925-C4A9-6CA9-6750-7A62DD2A3583}"/>
              </a:ext>
            </a:extLst>
          </p:cNvPr>
          <p:cNvPicPr>
            <a:picLocks noChangeAspect="1"/>
          </p:cNvPicPr>
          <p:nvPr>
            <a:videoFile r:link="rId1"/>
            <p:extLst>
              <p:ext uri="{DAA4B4D4-6D71-4841-9C94-3DE7FCFB9230}">
                <p14:media xmlns:p14="http://schemas.microsoft.com/office/powerpoint/2010/main" r:embed="rId2">
                  <p14:trim end="12805"/>
                </p14:media>
              </p:ext>
            </p:extLst>
          </p:nvPr>
        </p:nvPicPr>
        <p:blipFill>
          <a:blip r:embed="rId4"/>
          <a:stretch>
            <a:fillRect/>
          </a:stretch>
        </p:blipFill>
        <p:spPr>
          <a:xfrm>
            <a:off x="1371000" y="909000"/>
            <a:ext cx="9596119" cy="4589495"/>
          </a:xfrm>
          <a:prstGeom prst="rect">
            <a:avLst/>
          </a:prstGeom>
        </p:spPr>
      </p:pic>
      <p:sp>
        <p:nvSpPr>
          <p:cNvPr id="3" name="Title 12">
            <a:extLst>
              <a:ext uri="{FF2B5EF4-FFF2-40B4-BE49-F238E27FC236}">
                <a16:creationId xmlns:a16="http://schemas.microsoft.com/office/drawing/2014/main" id="{3C9B021F-77C3-E89E-CE98-CB4594F6DAC5}"/>
              </a:ext>
            </a:extLst>
          </p:cNvPr>
          <p:cNvSpPr txBox="1">
            <a:spLocks/>
          </p:cNvSpPr>
          <p:nvPr/>
        </p:nvSpPr>
        <p:spPr>
          <a:xfrm>
            <a:off x="1650331" y="276193"/>
            <a:ext cx="9260667" cy="857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rgbClr val="C00000"/>
                </a:solidFill>
                <a:latin typeface="Marcellus" panose="020E0602050203020307" pitchFamily="34" charset="0"/>
              </a:rPr>
              <a:t>Result/Output:</a:t>
            </a:r>
            <a:br>
              <a:rPr lang="en-US">
                <a:solidFill>
                  <a:srgbClr val="C00000"/>
                </a:solidFill>
                <a:latin typeface="Marcellus" panose="020E0602050203020307" pitchFamily="34" charset="0"/>
              </a:rPr>
            </a:br>
            <a:endParaRPr lang="en-US" dirty="0"/>
          </a:p>
        </p:txBody>
      </p:sp>
      <p:sp>
        <p:nvSpPr>
          <p:cNvPr id="4" name="TextBox 3">
            <a:extLst>
              <a:ext uri="{FF2B5EF4-FFF2-40B4-BE49-F238E27FC236}">
                <a16:creationId xmlns:a16="http://schemas.microsoft.com/office/drawing/2014/main" id="{E5481C77-9E32-C7B8-3929-4495BA8FAE3B}"/>
              </a:ext>
            </a:extLst>
          </p:cNvPr>
          <p:cNvSpPr txBox="1"/>
          <p:nvPr/>
        </p:nvSpPr>
        <p:spPr>
          <a:xfrm>
            <a:off x="2226000" y="6015756"/>
            <a:ext cx="749250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solidFill>
                  <a:srgbClr val="FF0000"/>
                </a:solidFill>
              </a:rPr>
              <a:t>The </a:t>
            </a:r>
            <a:r>
              <a:rPr lang="en-US" dirty="0" err="1">
                <a:solidFill>
                  <a:srgbClr val="FF0000"/>
                </a:solidFill>
              </a:rPr>
              <a:t>Youtube</a:t>
            </a:r>
            <a:r>
              <a:rPr lang="en-US" dirty="0">
                <a:solidFill>
                  <a:srgbClr val="FF0000"/>
                </a:solidFill>
              </a:rPr>
              <a:t> was opened but the screen recorder wasn’t able to capture it, as it was set to capture the window rather than the entire screen </a:t>
            </a:r>
            <a:endParaRPr lang="en-IN" dirty="0">
              <a:solidFill>
                <a:srgbClr val="FF0000"/>
              </a:solidFill>
            </a:endParaRPr>
          </a:p>
        </p:txBody>
      </p:sp>
    </p:spTree>
    <p:extLst>
      <p:ext uri="{BB962C8B-B14F-4D97-AF65-F5344CB8AC3E}">
        <p14:creationId xmlns:p14="http://schemas.microsoft.com/office/powerpoint/2010/main" val="12710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548</Words>
  <Application>Microsoft Office PowerPoint</Application>
  <PresentationFormat>Widescreen</PresentationFormat>
  <Paragraphs>40</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Marcellus</vt:lpstr>
      <vt:lpstr>Wingdings</vt:lpstr>
      <vt:lpstr>Office Theme</vt:lpstr>
      <vt:lpstr>Param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dc:title>
  <dc:creator>Parth Gala</dc:creator>
  <cp:lastModifiedBy>Parth Gala</cp:lastModifiedBy>
  <cp:revision>1</cp:revision>
  <dcterms:created xsi:type="dcterms:W3CDTF">2023-02-18T22:30:36Z</dcterms:created>
  <dcterms:modified xsi:type="dcterms:W3CDTF">2023-02-18T22:39:23Z</dcterms:modified>
</cp:coreProperties>
</file>